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3" r:id="rId4"/>
    <p:sldId id="258" r:id="rId5"/>
    <p:sldId id="264" r:id="rId6"/>
    <p:sldId id="259" r:id="rId7"/>
    <p:sldId id="271" r:id="rId8"/>
    <p:sldId id="260" r:id="rId9"/>
    <p:sldId id="265" r:id="rId10"/>
    <p:sldId id="261" r:id="rId11"/>
    <p:sldId id="262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306F56-829A-CC69-2C49-FCADA3B5A8F9}" v="930" dt="2021-02-05T20:12:29.768"/>
    <p1510:client id="{5B9EB1B0-615D-4BE8-94F4-3C8EB9382FBD}" v="100" dt="2021-02-05T16:00:49.857"/>
    <p1510:client id="{99924E45-6D21-2D75-C6DE-7225050DB1C6}" v="1730" dt="2021-02-05T18:29:33.6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4" autoAdjust="0"/>
    <p:restoredTop sz="64642" autoAdjust="0"/>
  </p:normalViewPr>
  <p:slideViewPr>
    <p:cSldViewPr snapToGrid="0">
      <p:cViewPr varScale="1">
        <p:scale>
          <a:sx n="73" d="100"/>
          <a:sy n="73" d="100"/>
        </p:scale>
        <p:origin x="10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4D17C5-D848-47D1-BF61-DAD05E9F32DD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13A11C-CA27-47D1-AB4C-F83FCDCAE59D}">
      <dgm:prSet phldrT="[Text]" phldr="0"/>
      <dgm:spPr/>
      <dgm:t>
        <a:bodyPr/>
        <a:lstStyle/>
        <a:p>
          <a:r>
            <a:rPr lang="en-US" cap="all"/>
            <a:t>BE THE SMARTEST PERSON AT SCHOOL</a:t>
          </a:r>
          <a:endParaRPr lang="en-US"/>
        </a:p>
      </dgm:t>
    </dgm:pt>
    <dgm:pt modelId="{AC2964F7-DC22-4A3F-845F-4CB2F50F5268}" type="parTrans" cxnId="{EF1A35BB-739E-432D-94BA-54863956C63A}">
      <dgm:prSet/>
      <dgm:spPr/>
      <dgm:t>
        <a:bodyPr/>
        <a:lstStyle/>
        <a:p>
          <a:endParaRPr lang="en-US"/>
        </a:p>
      </dgm:t>
    </dgm:pt>
    <dgm:pt modelId="{ED71FF16-570E-4527-BA7F-70AC31F8725C}" type="sibTrans" cxnId="{EF1A35BB-739E-432D-94BA-54863956C63A}">
      <dgm:prSet/>
      <dgm:spPr/>
      <dgm:t>
        <a:bodyPr/>
        <a:lstStyle/>
        <a:p>
          <a:endParaRPr lang="en-US"/>
        </a:p>
      </dgm:t>
    </dgm:pt>
    <dgm:pt modelId="{85E5F12A-7EA8-4CC0-9B49-9AE43FD30BC6}">
      <dgm:prSet phldr="0"/>
      <dgm:spPr/>
      <dgm:t>
        <a:bodyPr/>
        <a:lstStyle/>
        <a:p>
          <a:pPr rtl="0"/>
          <a:r>
            <a:rPr lang="en-US" cap="all"/>
            <a:t>BE THE MOST POPULAR PERSON AT SCHOOL</a:t>
          </a:r>
          <a:endParaRPr lang="en-US"/>
        </a:p>
      </dgm:t>
    </dgm:pt>
    <dgm:pt modelId="{EDFAAE40-9B57-4DCD-9285-E4E3C139F813}" type="parTrans" cxnId="{8E42B1DB-1539-42F8-BDED-4E611F03C076}">
      <dgm:prSet/>
      <dgm:spPr/>
    </dgm:pt>
    <dgm:pt modelId="{40AE14E3-7A03-4D72-B80E-CC0A68B2E7C9}" type="sibTrans" cxnId="{8E42B1DB-1539-42F8-BDED-4E611F03C076}">
      <dgm:prSet/>
      <dgm:spPr/>
    </dgm:pt>
    <dgm:pt modelId="{5EE7ABB0-2C1C-4704-B9E9-6322CDFC304A}" type="pres">
      <dgm:prSet presAssocID="{184D17C5-D848-47D1-BF61-DAD05E9F32D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6AFDF68-7429-4C04-B66A-6D2E35B18012}" type="pres">
      <dgm:prSet presAssocID="{85E5F12A-7EA8-4CC0-9B49-9AE43FD30BC6}" presName="hierRoot1" presStyleCnt="0"/>
      <dgm:spPr/>
    </dgm:pt>
    <dgm:pt modelId="{BEA44896-5F50-48C5-B66E-CC489C1728D5}" type="pres">
      <dgm:prSet presAssocID="{85E5F12A-7EA8-4CC0-9B49-9AE43FD30BC6}" presName="composite" presStyleCnt="0"/>
      <dgm:spPr/>
    </dgm:pt>
    <dgm:pt modelId="{5BDCFD6A-3BE2-427E-A5C8-C33BC78E0A4D}" type="pres">
      <dgm:prSet presAssocID="{85E5F12A-7EA8-4CC0-9B49-9AE43FD30BC6}" presName="background" presStyleLbl="node0" presStyleIdx="0" presStyleCnt="2"/>
      <dgm:spPr/>
    </dgm:pt>
    <dgm:pt modelId="{8A130DCA-6504-426D-BE47-0FC323DCFAA3}" type="pres">
      <dgm:prSet presAssocID="{85E5F12A-7EA8-4CC0-9B49-9AE43FD30BC6}" presName="text" presStyleLbl="fgAcc0" presStyleIdx="0" presStyleCnt="2">
        <dgm:presLayoutVars>
          <dgm:chPref val="3"/>
        </dgm:presLayoutVars>
      </dgm:prSet>
      <dgm:spPr/>
    </dgm:pt>
    <dgm:pt modelId="{B54A8B48-AB8C-4FAF-8243-4D7401C460E3}" type="pres">
      <dgm:prSet presAssocID="{85E5F12A-7EA8-4CC0-9B49-9AE43FD30BC6}" presName="hierChild2" presStyleCnt="0"/>
      <dgm:spPr/>
    </dgm:pt>
    <dgm:pt modelId="{677BDB5F-4728-4CC3-BE4A-F9290F435EEA}" type="pres">
      <dgm:prSet presAssocID="{2C13A11C-CA27-47D1-AB4C-F83FCDCAE59D}" presName="hierRoot1" presStyleCnt="0"/>
      <dgm:spPr/>
    </dgm:pt>
    <dgm:pt modelId="{3EF9882F-DBAE-4D8E-BB7D-3C58FD2CAAAC}" type="pres">
      <dgm:prSet presAssocID="{2C13A11C-CA27-47D1-AB4C-F83FCDCAE59D}" presName="composite" presStyleCnt="0"/>
      <dgm:spPr/>
    </dgm:pt>
    <dgm:pt modelId="{F78C754C-47ED-4483-BCC5-E2097589E18A}" type="pres">
      <dgm:prSet presAssocID="{2C13A11C-CA27-47D1-AB4C-F83FCDCAE59D}" presName="background" presStyleLbl="node0" presStyleIdx="1" presStyleCnt="2"/>
      <dgm:spPr/>
    </dgm:pt>
    <dgm:pt modelId="{2A131C0B-7D27-4E78-A5A0-A7BE8D1D7AD3}" type="pres">
      <dgm:prSet presAssocID="{2C13A11C-CA27-47D1-AB4C-F83FCDCAE59D}" presName="text" presStyleLbl="fgAcc0" presStyleIdx="1" presStyleCnt="2">
        <dgm:presLayoutVars>
          <dgm:chPref val="3"/>
        </dgm:presLayoutVars>
      </dgm:prSet>
      <dgm:spPr/>
    </dgm:pt>
    <dgm:pt modelId="{81DDDB44-4A13-494A-8D64-D8DAEBAF53BE}" type="pres">
      <dgm:prSet presAssocID="{2C13A11C-CA27-47D1-AB4C-F83FCDCAE59D}" presName="hierChild2" presStyleCnt="0"/>
      <dgm:spPr/>
    </dgm:pt>
  </dgm:ptLst>
  <dgm:cxnLst>
    <dgm:cxn modelId="{57D3C664-F1AF-4A53-AAFE-70637F9CCC67}" type="presOf" srcId="{184D17C5-D848-47D1-BF61-DAD05E9F32DD}" destId="{5EE7ABB0-2C1C-4704-B9E9-6322CDFC304A}" srcOrd="0" destOrd="0" presId="urn:microsoft.com/office/officeart/2005/8/layout/hierarchy1"/>
    <dgm:cxn modelId="{EF1A35BB-739E-432D-94BA-54863956C63A}" srcId="{184D17C5-D848-47D1-BF61-DAD05E9F32DD}" destId="{2C13A11C-CA27-47D1-AB4C-F83FCDCAE59D}" srcOrd="1" destOrd="0" parTransId="{AC2964F7-DC22-4A3F-845F-4CB2F50F5268}" sibTransId="{ED71FF16-570E-4527-BA7F-70AC31F8725C}"/>
    <dgm:cxn modelId="{8E42B1DB-1539-42F8-BDED-4E611F03C076}" srcId="{184D17C5-D848-47D1-BF61-DAD05E9F32DD}" destId="{85E5F12A-7EA8-4CC0-9B49-9AE43FD30BC6}" srcOrd="0" destOrd="0" parTransId="{EDFAAE40-9B57-4DCD-9285-E4E3C139F813}" sibTransId="{40AE14E3-7A03-4D72-B80E-CC0A68B2E7C9}"/>
    <dgm:cxn modelId="{71C986F5-D4BD-4C3D-B6A3-D07CA57D0A0E}" type="presOf" srcId="{85E5F12A-7EA8-4CC0-9B49-9AE43FD30BC6}" destId="{8A130DCA-6504-426D-BE47-0FC323DCFAA3}" srcOrd="0" destOrd="0" presId="urn:microsoft.com/office/officeart/2005/8/layout/hierarchy1"/>
    <dgm:cxn modelId="{C0B71DFC-E34B-4CF7-A55B-31EC698BEF23}" type="presOf" srcId="{2C13A11C-CA27-47D1-AB4C-F83FCDCAE59D}" destId="{2A131C0B-7D27-4E78-A5A0-A7BE8D1D7AD3}" srcOrd="0" destOrd="0" presId="urn:microsoft.com/office/officeart/2005/8/layout/hierarchy1"/>
    <dgm:cxn modelId="{99CB29E0-D18B-40C6-8F9B-AC73F7474DBC}" type="presParOf" srcId="{5EE7ABB0-2C1C-4704-B9E9-6322CDFC304A}" destId="{66AFDF68-7429-4C04-B66A-6D2E35B18012}" srcOrd="0" destOrd="0" presId="urn:microsoft.com/office/officeart/2005/8/layout/hierarchy1"/>
    <dgm:cxn modelId="{AF2F79AE-E918-47EC-9643-5A7A15F650BA}" type="presParOf" srcId="{66AFDF68-7429-4C04-B66A-6D2E35B18012}" destId="{BEA44896-5F50-48C5-B66E-CC489C1728D5}" srcOrd="0" destOrd="0" presId="urn:microsoft.com/office/officeart/2005/8/layout/hierarchy1"/>
    <dgm:cxn modelId="{2613D8BE-4804-48D9-A2FE-403578E7555D}" type="presParOf" srcId="{BEA44896-5F50-48C5-B66E-CC489C1728D5}" destId="{5BDCFD6A-3BE2-427E-A5C8-C33BC78E0A4D}" srcOrd="0" destOrd="0" presId="urn:microsoft.com/office/officeart/2005/8/layout/hierarchy1"/>
    <dgm:cxn modelId="{084CC332-B189-4FF6-992F-8DC525B94067}" type="presParOf" srcId="{BEA44896-5F50-48C5-B66E-CC489C1728D5}" destId="{8A130DCA-6504-426D-BE47-0FC323DCFAA3}" srcOrd="1" destOrd="0" presId="urn:microsoft.com/office/officeart/2005/8/layout/hierarchy1"/>
    <dgm:cxn modelId="{A3F7925D-4591-4E53-AC66-BC01E7B65CC0}" type="presParOf" srcId="{66AFDF68-7429-4C04-B66A-6D2E35B18012}" destId="{B54A8B48-AB8C-4FAF-8243-4D7401C460E3}" srcOrd="1" destOrd="0" presId="urn:microsoft.com/office/officeart/2005/8/layout/hierarchy1"/>
    <dgm:cxn modelId="{F79E42EB-1D95-4140-B77F-0404AA4C91B9}" type="presParOf" srcId="{5EE7ABB0-2C1C-4704-B9E9-6322CDFC304A}" destId="{677BDB5F-4728-4CC3-BE4A-F9290F435EEA}" srcOrd="1" destOrd="0" presId="urn:microsoft.com/office/officeart/2005/8/layout/hierarchy1"/>
    <dgm:cxn modelId="{274B8A70-665E-481D-919F-B45AB9B465DE}" type="presParOf" srcId="{677BDB5F-4728-4CC3-BE4A-F9290F435EEA}" destId="{3EF9882F-DBAE-4D8E-BB7D-3C58FD2CAAAC}" srcOrd="0" destOrd="0" presId="urn:microsoft.com/office/officeart/2005/8/layout/hierarchy1"/>
    <dgm:cxn modelId="{8B6EA505-039E-4F52-8BBF-7EFE5D347BDB}" type="presParOf" srcId="{3EF9882F-DBAE-4D8E-BB7D-3C58FD2CAAAC}" destId="{F78C754C-47ED-4483-BCC5-E2097589E18A}" srcOrd="0" destOrd="0" presId="urn:microsoft.com/office/officeart/2005/8/layout/hierarchy1"/>
    <dgm:cxn modelId="{6B538416-2690-4572-BAA6-5581F65E3D58}" type="presParOf" srcId="{3EF9882F-DBAE-4D8E-BB7D-3C58FD2CAAAC}" destId="{2A131C0B-7D27-4E78-A5A0-A7BE8D1D7AD3}" srcOrd="1" destOrd="0" presId="urn:microsoft.com/office/officeart/2005/8/layout/hierarchy1"/>
    <dgm:cxn modelId="{3453F3B8-061B-463C-9053-E0C3F7949321}" type="presParOf" srcId="{677BDB5F-4728-4CC3-BE4A-F9290F435EEA}" destId="{81DDDB44-4A13-494A-8D64-D8DAEBAF53B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740BAB-654D-402F-98BC-A5DEC91A577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4E66F-736A-494D-B7DB-DE30625DFA5B}">
      <dgm:prSet phldrT="[Text]" phldr="0"/>
      <dgm:spPr/>
      <dgm:t>
        <a:bodyPr/>
        <a:lstStyle/>
        <a:p>
          <a:pPr rtl="0"/>
          <a:r>
            <a:rPr lang="en-US" dirty="0">
              <a:latin typeface="Impact" panose="020B0806030902050204"/>
            </a:rPr>
            <a:t> Learn about the life of Frederick Hampton </a:t>
          </a:r>
          <a:endParaRPr lang="en-US" dirty="0"/>
        </a:p>
      </dgm:t>
    </dgm:pt>
    <dgm:pt modelId="{AEA1EFDE-15BF-49FE-AE9B-56325DE73F0B}" type="parTrans" cxnId="{28826DBC-6072-40F6-9D9C-D86AC5D2517A}">
      <dgm:prSet/>
      <dgm:spPr/>
      <dgm:t>
        <a:bodyPr/>
        <a:lstStyle/>
        <a:p>
          <a:endParaRPr lang="en-US"/>
        </a:p>
      </dgm:t>
    </dgm:pt>
    <dgm:pt modelId="{1D3C8161-5DAE-4ABC-8319-88AF672EA32D}" type="sibTrans" cxnId="{28826DBC-6072-40F6-9D9C-D86AC5D2517A}">
      <dgm:prSet/>
      <dgm:spPr/>
      <dgm:t>
        <a:bodyPr/>
        <a:lstStyle/>
        <a:p>
          <a:endParaRPr lang="en-US"/>
        </a:p>
      </dgm:t>
    </dgm:pt>
    <dgm:pt modelId="{377E0AE9-F4D2-4625-833A-5D72C7CA41B7}">
      <dgm:prSet phldrT="[Text]" phldr="0"/>
      <dgm:spPr/>
      <dgm:t>
        <a:bodyPr/>
        <a:lstStyle/>
        <a:p>
          <a:pPr rtl="0"/>
          <a:r>
            <a:rPr lang="en-US" dirty="0">
              <a:latin typeface="Impact" panose="020B0806030902050204"/>
            </a:rPr>
            <a:t> Learn about his activism</a:t>
          </a:r>
          <a:endParaRPr lang="en-US" dirty="0"/>
        </a:p>
      </dgm:t>
    </dgm:pt>
    <dgm:pt modelId="{E0BC687C-DCE9-47DD-9B98-CFA1886BD707}" type="parTrans" cxnId="{BB66A13F-41BE-43DC-A950-13755BDF65CA}">
      <dgm:prSet/>
      <dgm:spPr/>
      <dgm:t>
        <a:bodyPr/>
        <a:lstStyle/>
        <a:p>
          <a:endParaRPr lang="en-US"/>
        </a:p>
      </dgm:t>
    </dgm:pt>
    <dgm:pt modelId="{15B327A9-2033-469D-B3ED-8561211C7085}" type="sibTrans" cxnId="{BB66A13F-41BE-43DC-A950-13755BDF65CA}">
      <dgm:prSet/>
      <dgm:spPr/>
      <dgm:t>
        <a:bodyPr/>
        <a:lstStyle/>
        <a:p>
          <a:endParaRPr lang="en-US"/>
        </a:p>
      </dgm:t>
    </dgm:pt>
    <dgm:pt modelId="{9633003E-A7D7-4342-B6D1-37D00CDEC19A}">
      <dgm:prSet phldrT="[Text]" phldr="0"/>
      <dgm:spPr/>
      <dgm:t>
        <a:bodyPr/>
        <a:lstStyle/>
        <a:p>
          <a:pPr rtl="0"/>
          <a:r>
            <a:rPr lang="en-US" dirty="0">
              <a:latin typeface="Impact" panose="020B0806030902050204"/>
            </a:rPr>
            <a:t> Discuss his beliefs and involvements towards social change</a:t>
          </a:r>
          <a:endParaRPr lang="en-US" dirty="0"/>
        </a:p>
      </dgm:t>
    </dgm:pt>
    <dgm:pt modelId="{C7516646-E188-49AE-9541-937A58CAB4DD}" type="parTrans" cxnId="{AEAB37A5-EB4D-4964-A6F3-CE2610B252A7}">
      <dgm:prSet/>
      <dgm:spPr/>
      <dgm:t>
        <a:bodyPr/>
        <a:lstStyle/>
        <a:p>
          <a:endParaRPr lang="en-US"/>
        </a:p>
      </dgm:t>
    </dgm:pt>
    <dgm:pt modelId="{2D938F8F-7BCD-46C8-996A-C19DCD757FEF}" type="sibTrans" cxnId="{AEAB37A5-EB4D-4964-A6F3-CE2610B252A7}">
      <dgm:prSet/>
      <dgm:spPr/>
      <dgm:t>
        <a:bodyPr/>
        <a:lstStyle/>
        <a:p>
          <a:endParaRPr lang="en-US"/>
        </a:p>
      </dgm:t>
    </dgm:pt>
    <dgm:pt modelId="{9172780C-8F7B-4D78-8747-8263186D404B}" type="pres">
      <dgm:prSet presAssocID="{C1740BAB-654D-402F-98BC-A5DEC91A577D}" presName="diagram" presStyleCnt="0">
        <dgm:presLayoutVars>
          <dgm:dir/>
          <dgm:resizeHandles val="exact"/>
        </dgm:presLayoutVars>
      </dgm:prSet>
      <dgm:spPr/>
    </dgm:pt>
    <dgm:pt modelId="{0B1FAB13-B79D-4202-BAE1-60D6B2613E67}" type="pres">
      <dgm:prSet presAssocID="{EB34E66F-736A-494D-B7DB-DE30625DFA5B}" presName="node" presStyleLbl="node1" presStyleIdx="0" presStyleCnt="3">
        <dgm:presLayoutVars>
          <dgm:bulletEnabled val="1"/>
        </dgm:presLayoutVars>
      </dgm:prSet>
      <dgm:spPr/>
    </dgm:pt>
    <dgm:pt modelId="{EF03ACB6-3EC8-488B-BA3A-E8A973987EBF}" type="pres">
      <dgm:prSet presAssocID="{1D3C8161-5DAE-4ABC-8319-88AF672EA32D}" presName="sibTrans" presStyleCnt="0"/>
      <dgm:spPr/>
    </dgm:pt>
    <dgm:pt modelId="{D19E3C01-4CA4-4C15-AF80-726255488D78}" type="pres">
      <dgm:prSet presAssocID="{377E0AE9-F4D2-4625-833A-5D72C7CA41B7}" presName="node" presStyleLbl="node1" presStyleIdx="1" presStyleCnt="3">
        <dgm:presLayoutVars>
          <dgm:bulletEnabled val="1"/>
        </dgm:presLayoutVars>
      </dgm:prSet>
      <dgm:spPr/>
    </dgm:pt>
    <dgm:pt modelId="{8DB0EA4F-F66E-4A1B-84B9-5CA5CA4F8B39}" type="pres">
      <dgm:prSet presAssocID="{15B327A9-2033-469D-B3ED-8561211C7085}" presName="sibTrans" presStyleCnt="0"/>
      <dgm:spPr/>
    </dgm:pt>
    <dgm:pt modelId="{8B45AD6D-F327-43F9-9965-3A5B1CE6B8C0}" type="pres">
      <dgm:prSet presAssocID="{9633003E-A7D7-4342-B6D1-37D00CDEC19A}" presName="node" presStyleLbl="node1" presStyleIdx="2" presStyleCnt="3">
        <dgm:presLayoutVars>
          <dgm:bulletEnabled val="1"/>
        </dgm:presLayoutVars>
      </dgm:prSet>
      <dgm:spPr/>
    </dgm:pt>
  </dgm:ptLst>
  <dgm:cxnLst>
    <dgm:cxn modelId="{C28A4103-647E-40D6-9B92-420EDA29A66D}" type="presOf" srcId="{C1740BAB-654D-402F-98BC-A5DEC91A577D}" destId="{9172780C-8F7B-4D78-8747-8263186D404B}" srcOrd="0" destOrd="0" presId="urn:microsoft.com/office/officeart/2005/8/layout/default"/>
    <dgm:cxn modelId="{BB66A13F-41BE-43DC-A950-13755BDF65CA}" srcId="{C1740BAB-654D-402F-98BC-A5DEC91A577D}" destId="{377E0AE9-F4D2-4625-833A-5D72C7CA41B7}" srcOrd="1" destOrd="0" parTransId="{E0BC687C-DCE9-47DD-9B98-CFA1886BD707}" sibTransId="{15B327A9-2033-469D-B3ED-8561211C7085}"/>
    <dgm:cxn modelId="{A81B6F83-F876-4635-89DF-58216BEA0B6D}" type="presOf" srcId="{EB34E66F-736A-494D-B7DB-DE30625DFA5B}" destId="{0B1FAB13-B79D-4202-BAE1-60D6B2613E67}" srcOrd="0" destOrd="0" presId="urn:microsoft.com/office/officeart/2005/8/layout/default"/>
    <dgm:cxn modelId="{B3AC2794-2519-43F6-ABD4-811F6A550E3D}" type="presOf" srcId="{377E0AE9-F4D2-4625-833A-5D72C7CA41B7}" destId="{D19E3C01-4CA4-4C15-AF80-726255488D78}" srcOrd="0" destOrd="0" presId="urn:microsoft.com/office/officeart/2005/8/layout/default"/>
    <dgm:cxn modelId="{AEAB37A5-EB4D-4964-A6F3-CE2610B252A7}" srcId="{C1740BAB-654D-402F-98BC-A5DEC91A577D}" destId="{9633003E-A7D7-4342-B6D1-37D00CDEC19A}" srcOrd="2" destOrd="0" parTransId="{C7516646-E188-49AE-9541-937A58CAB4DD}" sibTransId="{2D938F8F-7BCD-46C8-996A-C19DCD757FEF}"/>
    <dgm:cxn modelId="{28826DBC-6072-40F6-9D9C-D86AC5D2517A}" srcId="{C1740BAB-654D-402F-98BC-A5DEC91A577D}" destId="{EB34E66F-736A-494D-B7DB-DE30625DFA5B}" srcOrd="0" destOrd="0" parTransId="{AEA1EFDE-15BF-49FE-AE9B-56325DE73F0B}" sibTransId="{1D3C8161-5DAE-4ABC-8319-88AF672EA32D}"/>
    <dgm:cxn modelId="{A22D85E6-19AD-4B6F-8B4B-8DA768C3777A}" type="presOf" srcId="{9633003E-A7D7-4342-B6D1-37D00CDEC19A}" destId="{8B45AD6D-F327-43F9-9965-3A5B1CE6B8C0}" srcOrd="0" destOrd="0" presId="urn:microsoft.com/office/officeart/2005/8/layout/default"/>
    <dgm:cxn modelId="{6C1CA8E2-127A-4446-B2AD-A60595F70322}" type="presParOf" srcId="{9172780C-8F7B-4D78-8747-8263186D404B}" destId="{0B1FAB13-B79D-4202-BAE1-60D6B2613E67}" srcOrd="0" destOrd="0" presId="urn:microsoft.com/office/officeart/2005/8/layout/default"/>
    <dgm:cxn modelId="{34ECC1CF-051E-436C-A94A-425E2753933D}" type="presParOf" srcId="{9172780C-8F7B-4D78-8747-8263186D404B}" destId="{EF03ACB6-3EC8-488B-BA3A-E8A973987EBF}" srcOrd="1" destOrd="0" presId="urn:microsoft.com/office/officeart/2005/8/layout/default"/>
    <dgm:cxn modelId="{F4FE6ED8-DB97-4C37-A09B-06B60B24E295}" type="presParOf" srcId="{9172780C-8F7B-4D78-8747-8263186D404B}" destId="{D19E3C01-4CA4-4C15-AF80-726255488D78}" srcOrd="2" destOrd="0" presId="urn:microsoft.com/office/officeart/2005/8/layout/default"/>
    <dgm:cxn modelId="{A2F49521-2ADA-45C1-9A87-C00443E70760}" type="presParOf" srcId="{9172780C-8F7B-4D78-8747-8263186D404B}" destId="{8DB0EA4F-F66E-4A1B-84B9-5CA5CA4F8B39}" srcOrd="3" destOrd="0" presId="urn:microsoft.com/office/officeart/2005/8/layout/default"/>
    <dgm:cxn modelId="{9D4E175D-4612-45B5-BC59-CEEEA6CCB384}" type="presParOf" srcId="{9172780C-8F7B-4D78-8747-8263186D404B}" destId="{8B45AD6D-F327-43F9-9965-3A5B1CE6B8C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51A6B9-C113-46CA-95EC-96EC1E02DB15}" type="doc">
      <dgm:prSet loTypeId="urn:microsoft.com/office/officeart/2005/8/layout/hierarchy1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EC838BC-80B4-4071-AB3C-8AF38BA1323A}">
      <dgm:prSet phldrT="[Text]" phldr="0"/>
      <dgm:spPr/>
      <dgm:t>
        <a:bodyPr/>
        <a:lstStyle/>
        <a:p>
          <a:r>
            <a:rPr lang="en-US" cap="all"/>
            <a:t>MOUNTAINS AT SUNSET</a:t>
          </a:r>
          <a:endParaRPr lang="en-US"/>
        </a:p>
      </dgm:t>
    </dgm:pt>
    <dgm:pt modelId="{D0AE3738-C656-45FA-8CD1-15D6E40ACED5}" type="parTrans" cxnId="{B3FD9104-0377-42FF-9414-F0A972A0DDE3}">
      <dgm:prSet/>
      <dgm:spPr/>
      <dgm:t>
        <a:bodyPr/>
        <a:lstStyle/>
        <a:p>
          <a:endParaRPr lang="en-US"/>
        </a:p>
      </dgm:t>
    </dgm:pt>
    <dgm:pt modelId="{047D3DC6-A8C2-40AE-8457-26C916C0D283}" type="sibTrans" cxnId="{B3FD9104-0377-42FF-9414-F0A972A0DDE3}">
      <dgm:prSet/>
      <dgm:spPr/>
      <dgm:t>
        <a:bodyPr/>
        <a:lstStyle/>
        <a:p>
          <a:endParaRPr lang="en-US"/>
        </a:p>
      </dgm:t>
    </dgm:pt>
    <dgm:pt modelId="{925A6EF5-1CF4-4F24-9165-8C8755ACC440}">
      <dgm:prSet phldr="0"/>
      <dgm:spPr/>
      <dgm:t>
        <a:bodyPr/>
        <a:lstStyle/>
        <a:p>
          <a:pPr rtl="0"/>
          <a:r>
            <a:rPr lang="en-US" cap="all"/>
            <a:t>OCEAN AT SUNSET</a:t>
          </a:r>
          <a:endParaRPr lang="en-US"/>
        </a:p>
      </dgm:t>
    </dgm:pt>
    <dgm:pt modelId="{5713C541-538E-4AE3-B39D-D4DA3FD25D27}" type="parTrans" cxnId="{DA1CDE2F-A0FF-4BEF-AF74-E8FC5F725262}">
      <dgm:prSet/>
      <dgm:spPr/>
    </dgm:pt>
    <dgm:pt modelId="{2AF01840-CA97-45C0-B219-1E900CD8D045}" type="sibTrans" cxnId="{DA1CDE2F-A0FF-4BEF-AF74-E8FC5F725262}">
      <dgm:prSet/>
      <dgm:spPr/>
    </dgm:pt>
    <dgm:pt modelId="{9F715D8C-60A0-45C3-8266-44C1954B6B3A}" type="pres">
      <dgm:prSet presAssocID="{E951A6B9-C113-46CA-95EC-96EC1E02DB1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40280A-123F-4507-A54B-DCC2B1B9A3FE}" type="pres">
      <dgm:prSet presAssocID="{925A6EF5-1CF4-4F24-9165-8C8755ACC440}" presName="hierRoot1" presStyleCnt="0"/>
      <dgm:spPr/>
    </dgm:pt>
    <dgm:pt modelId="{8E96260C-AF9D-48BD-AD6B-25C42C89FDC2}" type="pres">
      <dgm:prSet presAssocID="{925A6EF5-1CF4-4F24-9165-8C8755ACC440}" presName="composite" presStyleCnt="0"/>
      <dgm:spPr/>
    </dgm:pt>
    <dgm:pt modelId="{2E7DC316-D7CC-4F07-98C3-CAF2141A691F}" type="pres">
      <dgm:prSet presAssocID="{925A6EF5-1CF4-4F24-9165-8C8755ACC440}" presName="background" presStyleLbl="node0" presStyleIdx="0" presStyleCnt="2"/>
      <dgm:spPr/>
    </dgm:pt>
    <dgm:pt modelId="{5C65B71B-F9F0-45B7-AD38-38756F881A2E}" type="pres">
      <dgm:prSet presAssocID="{925A6EF5-1CF4-4F24-9165-8C8755ACC440}" presName="text" presStyleLbl="fgAcc0" presStyleIdx="0" presStyleCnt="2">
        <dgm:presLayoutVars>
          <dgm:chPref val="3"/>
        </dgm:presLayoutVars>
      </dgm:prSet>
      <dgm:spPr/>
    </dgm:pt>
    <dgm:pt modelId="{C8B860AD-0D7B-4A92-904E-14ECAEFB25EF}" type="pres">
      <dgm:prSet presAssocID="{925A6EF5-1CF4-4F24-9165-8C8755ACC440}" presName="hierChild2" presStyleCnt="0"/>
      <dgm:spPr/>
    </dgm:pt>
    <dgm:pt modelId="{08934D3F-67DF-4389-AB7C-319D1899CE2F}" type="pres">
      <dgm:prSet presAssocID="{AEC838BC-80B4-4071-AB3C-8AF38BA1323A}" presName="hierRoot1" presStyleCnt="0"/>
      <dgm:spPr/>
    </dgm:pt>
    <dgm:pt modelId="{7B691BA2-024F-4069-91B0-110BDF14C430}" type="pres">
      <dgm:prSet presAssocID="{AEC838BC-80B4-4071-AB3C-8AF38BA1323A}" presName="composite" presStyleCnt="0"/>
      <dgm:spPr/>
    </dgm:pt>
    <dgm:pt modelId="{BF0CCEFF-E2FA-46FA-A2B6-7B8FEEEAC767}" type="pres">
      <dgm:prSet presAssocID="{AEC838BC-80B4-4071-AB3C-8AF38BA1323A}" presName="background" presStyleLbl="node0" presStyleIdx="1" presStyleCnt="2"/>
      <dgm:spPr/>
    </dgm:pt>
    <dgm:pt modelId="{BD9A1F20-A55A-4ED6-9F1F-C13430873506}" type="pres">
      <dgm:prSet presAssocID="{AEC838BC-80B4-4071-AB3C-8AF38BA1323A}" presName="text" presStyleLbl="fgAcc0" presStyleIdx="1" presStyleCnt="2">
        <dgm:presLayoutVars>
          <dgm:chPref val="3"/>
        </dgm:presLayoutVars>
      </dgm:prSet>
      <dgm:spPr/>
    </dgm:pt>
    <dgm:pt modelId="{AD236FBB-3D50-4031-A271-B489568D5475}" type="pres">
      <dgm:prSet presAssocID="{AEC838BC-80B4-4071-AB3C-8AF38BA1323A}" presName="hierChild2" presStyleCnt="0"/>
      <dgm:spPr/>
    </dgm:pt>
  </dgm:ptLst>
  <dgm:cxnLst>
    <dgm:cxn modelId="{B3FD9104-0377-42FF-9414-F0A972A0DDE3}" srcId="{E951A6B9-C113-46CA-95EC-96EC1E02DB15}" destId="{AEC838BC-80B4-4071-AB3C-8AF38BA1323A}" srcOrd="1" destOrd="0" parTransId="{D0AE3738-C656-45FA-8CD1-15D6E40ACED5}" sibTransId="{047D3DC6-A8C2-40AE-8457-26C916C0D283}"/>
    <dgm:cxn modelId="{DA1CDE2F-A0FF-4BEF-AF74-E8FC5F725262}" srcId="{E951A6B9-C113-46CA-95EC-96EC1E02DB15}" destId="{925A6EF5-1CF4-4F24-9165-8C8755ACC440}" srcOrd="0" destOrd="0" parTransId="{5713C541-538E-4AE3-B39D-D4DA3FD25D27}" sibTransId="{2AF01840-CA97-45C0-B219-1E900CD8D045}"/>
    <dgm:cxn modelId="{7053A071-D888-4DC9-8795-9B21EAD4DB5C}" type="presOf" srcId="{E951A6B9-C113-46CA-95EC-96EC1E02DB15}" destId="{9F715D8C-60A0-45C3-8266-44C1954B6B3A}" srcOrd="0" destOrd="0" presId="urn:microsoft.com/office/officeart/2005/8/layout/hierarchy1"/>
    <dgm:cxn modelId="{10AEA057-EAA8-4A25-8B96-A77DB00BDCF1}" type="presOf" srcId="{925A6EF5-1CF4-4F24-9165-8C8755ACC440}" destId="{5C65B71B-F9F0-45B7-AD38-38756F881A2E}" srcOrd="0" destOrd="0" presId="urn:microsoft.com/office/officeart/2005/8/layout/hierarchy1"/>
    <dgm:cxn modelId="{A9256294-0CA0-4C62-8917-E444EA24CA5A}" type="presOf" srcId="{AEC838BC-80B4-4071-AB3C-8AF38BA1323A}" destId="{BD9A1F20-A55A-4ED6-9F1F-C13430873506}" srcOrd="0" destOrd="0" presId="urn:microsoft.com/office/officeart/2005/8/layout/hierarchy1"/>
    <dgm:cxn modelId="{16878725-C703-4734-B375-42081B8D8EB8}" type="presParOf" srcId="{9F715D8C-60A0-45C3-8266-44C1954B6B3A}" destId="{7240280A-123F-4507-A54B-DCC2B1B9A3FE}" srcOrd="0" destOrd="0" presId="urn:microsoft.com/office/officeart/2005/8/layout/hierarchy1"/>
    <dgm:cxn modelId="{E1E7B3F4-2883-45F8-AD8D-5AABA442B0F5}" type="presParOf" srcId="{7240280A-123F-4507-A54B-DCC2B1B9A3FE}" destId="{8E96260C-AF9D-48BD-AD6B-25C42C89FDC2}" srcOrd="0" destOrd="0" presId="urn:microsoft.com/office/officeart/2005/8/layout/hierarchy1"/>
    <dgm:cxn modelId="{5026FA2C-C194-4500-91A2-959A214A99F5}" type="presParOf" srcId="{8E96260C-AF9D-48BD-AD6B-25C42C89FDC2}" destId="{2E7DC316-D7CC-4F07-98C3-CAF2141A691F}" srcOrd="0" destOrd="0" presId="urn:microsoft.com/office/officeart/2005/8/layout/hierarchy1"/>
    <dgm:cxn modelId="{6C6B8E8C-0F02-47AE-A83B-FE4900E1E167}" type="presParOf" srcId="{8E96260C-AF9D-48BD-AD6B-25C42C89FDC2}" destId="{5C65B71B-F9F0-45B7-AD38-38756F881A2E}" srcOrd="1" destOrd="0" presId="urn:microsoft.com/office/officeart/2005/8/layout/hierarchy1"/>
    <dgm:cxn modelId="{062DEC74-B62C-49D5-88F8-6288AEC58D95}" type="presParOf" srcId="{7240280A-123F-4507-A54B-DCC2B1B9A3FE}" destId="{C8B860AD-0D7B-4A92-904E-14ECAEFB25EF}" srcOrd="1" destOrd="0" presId="urn:microsoft.com/office/officeart/2005/8/layout/hierarchy1"/>
    <dgm:cxn modelId="{1FB5DBAE-6881-444A-B8FB-DB5A15130226}" type="presParOf" srcId="{9F715D8C-60A0-45C3-8266-44C1954B6B3A}" destId="{08934D3F-67DF-4389-AB7C-319D1899CE2F}" srcOrd="1" destOrd="0" presId="urn:microsoft.com/office/officeart/2005/8/layout/hierarchy1"/>
    <dgm:cxn modelId="{68D1C812-0B2A-4D2D-A521-241FA47D8FB2}" type="presParOf" srcId="{08934D3F-67DF-4389-AB7C-319D1899CE2F}" destId="{7B691BA2-024F-4069-91B0-110BDF14C430}" srcOrd="0" destOrd="0" presId="urn:microsoft.com/office/officeart/2005/8/layout/hierarchy1"/>
    <dgm:cxn modelId="{7C424274-C1E8-48B3-9365-346827215C7F}" type="presParOf" srcId="{7B691BA2-024F-4069-91B0-110BDF14C430}" destId="{BF0CCEFF-E2FA-46FA-A2B6-7B8FEEEAC767}" srcOrd="0" destOrd="0" presId="urn:microsoft.com/office/officeart/2005/8/layout/hierarchy1"/>
    <dgm:cxn modelId="{B2AE8B15-FF64-4999-8401-6FFF79312B94}" type="presParOf" srcId="{7B691BA2-024F-4069-91B0-110BDF14C430}" destId="{BD9A1F20-A55A-4ED6-9F1F-C13430873506}" srcOrd="1" destOrd="0" presId="urn:microsoft.com/office/officeart/2005/8/layout/hierarchy1"/>
    <dgm:cxn modelId="{D482E399-AB53-4920-9915-F613385D731B}" type="presParOf" srcId="{08934D3F-67DF-4389-AB7C-319D1899CE2F}" destId="{AD236FBB-3D50-4031-A271-B489568D547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CFD6A-3BE2-427E-A5C8-C33BC78E0A4D}">
      <dsp:nvSpPr>
        <dsp:cNvPr id="0" name=""/>
        <dsp:cNvSpPr/>
      </dsp:nvSpPr>
      <dsp:spPr>
        <a:xfrm>
          <a:off x="1268" y="6585"/>
          <a:ext cx="4453890" cy="28282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130DCA-6504-426D-BE47-0FC323DCFAA3}">
      <dsp:nvSpPr>
        <dsp:cNvPr id="0" name=""/>
        <dsp:cNvSpPr/>
      </dsp:nvSpPr>
      <dsp:spPr>
        <a:xfrm>
          <a:off x="496145" y="476718"/>
          <a:ext cx="4453890" cy="28282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cap="all"/>
            <a:t>BE THE MOST POPULAR PERSON AT SCHOOL</a:t>
          </a:r>
          <a:endParaRPr lang="en-US" sz="4500" kern="1200"/>
        </a:p>
      </dsp:txBody>
      <dsp:txXfrm>
        <a:off x="578981" y="559554"/>
        <a:ext cx="4288218" cy="2662548"/>
      </dsp:txXfrm>
    </dsp:sp>
    <dsp:sp modelId="{F78C754C-47ED-4483-BCC5-E2097589E18A}">
      <dsp:nvSpPr>
        <dsp:cNvPr id="0" name=""/>
        <dsp:cNvSpPr/>
      </dsp:nvSpPr>
      <dsp:spPr>
        <a:xfrm>
          <a:off x="5444913" y="6585"/>
          <a:ext cx="4453890" cy="28282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131C0B-7D27-4E78-A5A0-A7BE8D1D7AD3}">
      <dsp:nvSpPr>
        <dsp:cNvPr id="0" name=""/>
        <dsp:cNvSpPr/>
      </dsp:nvSpPr>
      <dsp:spPr>
        <a:xfrm>
          <a:off x="5939790" y="476718"/>
          <a:ext cx="4453890" cy="28282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cap="all"/>
            <a:t>BE THE SMARTEST PERSON AT SCHOOL</a:t>
          </a:r>
          <a:endParaRPr lang="en-US" sz="4500" kern="1200"/>
        </a:p>
      </dsp:txBody>
      <dsp:txXfrm>
        <a:off x="6022626" y="559554"/>
        <a:ext cx="4288218" cy="26625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FAB13-B79D-4202-BAE1-60D6B2613E67}">
      <dsp:nvSpPr>
        <dsp:cNvPr id="0" name=""/>
        <dsp:cNvSpPr/>
      </dsp:nvSpPr>
      <dsp:spPr>
        <a:xfrm>
          <a:off x="0" y="681235"/>
          <a:ext cx="3248421" cy="19490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Impact" panose="020B0806030902050204"/>
            </a:rPr>
            <a:t> Learn about the life of Frederick Hampton </a:t>
          </a:r>
          <a:endParaRPr lang="en-US" sz="3000" kern="1200" dirty="0"/>
        </a:p>
      </dsp:txBody>
      <dsp:txXfrm>
        <a:off x="0" y="681235"/>
        <a:ext cx="3248421" cy="1949053"/>
      </dsp:txXfrm>
    </dsp:sp>
    <dsp:sp modelId="{D19E3C01-4CA4-4C15-AF80-726255488D78}">
      <dsp:nvSpPr>
        <dsp:cNvPr id="0" name=""/>
        <dsp:cNvSpPr/>
      </dsp:nvSpPr>
      <dsp:spPr>
        <a:xfrm>
          <a:off x="3573264" y="681235"/>
          <a:ext cx="3248421" cy="19490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Impact" panose="020B0806030902050204"/>
            </a:rPr>
            <a:t> Learn about his activism</a:t>
          </a:r>
          <a:endParaRPr lang="en-US" sz="3000" kern="1200" dirty="0"/>
        </a:p>
      </dsp:txBody>
      <dsp:txXfrm>
        <a:off x="3573264" y="681235"/>
        <a:ext cx="3248421" cy="1949053"/>
      </dsp:txXfrm>
    </dsp:sp>
    <dsp:sp modelId="{8B45AD6D-F327-43F9-9965-3A5B1CE6B8C0}">
      <dsp:nvSpPr>
        <dsp:cNvPr id="0" name=""/>
        <dsp:cNvSpPr/>
      </dsp:nvSpPr>
      <dsp:spPr>
        <a:xfrm>
          <a:off x="7146528" y="681235"/>
          <a:ext cx="3248421" cy="19490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Impact" panose="020B0806030902050204"/>
            </a:rPr>
            <a:t> Discuss his beliefs and involvements towards social change</a:t>
          </a:r>
          <a:endParaRPr lang="en-US" sz="3000" kern="1200" dirty="0"/>
        </a:p>
      </dsp:txBody>
      <dsp:txXfrm>
        <a:off x="7146528" y="681235"/>
        <a:ext cx="3248421" cy="19490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DC316-D7CC-4F07-98C3-CAF2141A691F}">
      <dsp:nvSpPr>
        <dsp:cNvPr id="0" name=""/>
        <dsp:cNvSpPr/>
      </dsp:nvSpPr>
      <dsp:spPr>
        <a:xfrm>
          <a:off x="604" y="1055260"/>
          <a:ext cx="2120555" cy="1346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C65B71B-F9F0-45B7-AD38-38756F881A2E}">
      <dsp:nvSpPr>
        <dsp:cNvPr id="0" name=""/>
        <dsp:cNvSpPr/>
      </dsp:nvSpPr>
      <dsp:spPr>
        <a:xfrm>
          <a:off x="236221" y="1279096"/>
          <a:ext cx="2120555" cy="1346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cap="all"/>
            <a:t>OCEAN AT SUNSET</a:t>
          </a:r>
          <a:endParaRPr lang="en-US" sz="3000" kern="1200"/>
        </a:p>
      </dsp:txBody>
      <dsp:txXfrm>
        <a:off x="275660" y="1318535"/>
        <a:ext cx="2041677" cy="1267674"/>
      </dsp:txXfrm>
    </dsp:sp>
    <dsp:sp modelId="{BF0CCEFF-E2FA-46FA-A2B6-7B8FEEEAC767}">
      <dsp:nvSpPr>
        <dsp:cNvPr id="0" name=""/>
        <dsp:cNvSpPr/>
      </dsp:nvSpPr>
      <dsp:spPr>
        <a:xfrm>
          <a:off x="2592394" y="1055260"/>
          <a:ext cx="2120555" cy="1346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9A1F20-A55A-4ED6-9F1F-C13430873506}">
      <dsp:nvSpPr>
        <dsp:cNvPr id="0" name=""/>
        <dsp:cNvSpPr/>
      </dsp:nvSpPr>
      <dsp:spPr>
        <a:xfrm>
          <a:off x="2828011" y="1279096"/>
          <a:ext cx="2120555" cy="1346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cap="all"/>
            <a:t>MOUNTAINS AT SUNSET</a:t>
          </a:r>
          <a:endParaRPr lang="en-US" sz="3000" kern="1200"/>
        </a:p>
      </dsp:txBody>
      <dsp:txXfrm>
        <a:off x="2867450" y="1318535"/>
        <a:ext cx="2041677" cy="1267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3C066-C873-4729-BE07-9DC8B21B41FA}" type="datetimeFigureOut">
              <a:rPr lang="en-US"/>
              <a:t>7/25/2022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B4CB0-64F8-43CA-87A1-FC0E6A146C1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06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Dear teacher, thank you for choosing to share this Advisory Lesson with your class.  The Office of Human Relations, Diversity &amp; Equity wants to remind all educators of the importance of teaching Black History all year long.  February is a month to celebrate, amplify and recognize Black history.  But students must understand that Black history is world history, and should be taught as such. 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Additionally, please remind students of classroom norms as you move </a:t>
            </a:r>
            <a:r>
              <a:rPr lang="en-US" sz="1800" b="0" i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forward with this lesson. </a:t>
            </a:r>
            <a:endParaRPr lang="en-US" b="0" i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4CB0-64F8-43CA-87A1-FC0E6A146C1B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54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the slide aloud for your students.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4CB0-64F8-43CA-87A1-FC0E6A146C1B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14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Play the video for the students (5:14)</a:t>
            </a:r>
          </a:p>
          <a:p>
            <a:endParaRPr lang="en-US" dirty="0">
              <a:cs typeface="Calibri"/>
            </a:endParaRPr>
          </a:p>
          <a:p>
            <a:r>
              <a:rPr lang="en-US" dirty="0"/>
              <a:t>https://www.youtube.com/watch?v=d1Pbs2TRRlg&amp;feature=emb_title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4CB0-64F8-43CA-87A1-FC0E6A146C1B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83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Invite students to engage in reflection question.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4CB0-64F8-43CA-87A1-FC0E6A146C1B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73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Engage students in check out question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4CB0-64F8-43CA-87A1-FC0E6A146C1B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00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Teacher, please complete the brief feedback survey by scanning the QR code or using the link below </a:t>
            </a:r>
          </a:p>
          <a:p>
            <a:endParaRPr lang="en-US" dirty="0"/>
          </a:p>
          <a:p>
            <a:r>
              <a:rPr lang="en-US" dirty="0"/>
              <a:t>https://forms.office.com/r/i9UqyyxzTT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4CB0-64F8-43CA-87A1-FC0E6A146C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31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engage the students in a brief check in. 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4CB0-64F8-43CA-87A1-FC0E6A146C1B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46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Read the slide aloud for your students.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4CB0-64F8-43CA-87A1-FC0E6A146C1B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4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the objectives aloud for your students. Remind students of classroom norms.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4CB0-64F8-43CA-87A1-FC0E6A146C1B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69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the slide aloud for your students.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4CB0-64F8-43CA-87A1-FC0E6A146C1B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06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the slide aloud for your students.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4CB0-64F8-43CA-87A1-FC0E6A146C1B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92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Invite students to engage in reflection question.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4CB0-64F8-43CA-87A1-FC0E6A146C1B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8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the slide aloud for your students.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4CB0-64F8-43CA-87A1-FC0E6A146C1B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44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Invite students to engage in reflection question.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4CB0-64F8-43CA-87A1-FC0E6A146C1B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2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1Pbs2TRRlg?feature=oembed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12.png"/><Relationship Id="rId10" Type="http://schemas.microsoft.com/office/2007/relationships/diagramDrawing" Target="../diagrams/drawing3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251418"/>
            <a:ext cx="9755187" cy="2766528"/>
          </a:xfrm>
        </p:spPr>
        <p:txBody>
          <a:bodyPr/>
          <a:lstStyle/>
          <a:p>
            <a:r>
              <a:rPr lang="en-US" dirty="0"/>
              <a:t>Why don't we learn about Fred Hampton?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54886" y="2791377"/>
            <a:ext cx="9730997" cy="1784047"/>
          </a:xfrm>
        </p:spPr>
        <p:txBody>
          <a:bodyPr/>
          <a:lstStyle/>
          <a:p>
            <a:r>
              <a:rPr lang="en-US" dirty="0"/>
              <a:t>Student health &amp; human services</a:t>
            </a:r>
          </a:p>
          <a:p>
            <a:r>
              <a:rPr lang="en-US" dirty="0"/>
              <a:t>Office of human relations, diversity &amp; equity</a:t>
            </a:r>
          </a:p>
          <a:p>
            <a:r>
              <a:rPr lang="en-US" sz="2000"/>
              <a:t>July 2022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1345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5CF40-A38C-47E6-B36A-534C1CB93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67" y="199887"/>
            <a:ext cx="4951408" cy="1151965"/>
          </a:xfrm>
        </p:spPr>
        <p:txBody>
          <a:bodyPr>
            <a:normAutofit/>
          </a:bodyPr>
          <a:lstStyle/>
          <a:p>
            <a:r>
              <a:rPr lang="en-US"/>
              <a:t>His death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92D67-9A2C-484A-8F2F-2117EF4747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6943" y="1459567"/>
            <a:ext cx="5216453" cy="4332083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Two years after the </a:t>
            </a:r>
            <a:r>
              <a:rPr lang="en-US" dirty="0" err="1"/>
              <a:t>fbi</a:t>
            </a:r>
            <a:r>
              <a:rPr lang="en-US" dirty="0"/>
              <a:t> declared </a:t>
            </a:r>
            <a:r>
              <a:rPr lang="en-US" dirty="0" err="1"/>
              <a:t>hampton</a:t>
            </a:r>
            <a:r>
              <a:rPr lang="en-US" dirty="0"/>
              <a:t> a radical threat they conducted a pre-dawn raid at his </a:t>
            </a:r>
            <a:r>
              <a:rPr lang="en-US" dirty="0" err="1"/>
              <a:t>chicago</a:t>
            </a:r>
            <a:r>
              <a:rPr lang="en-US" dirty="0"/>
              <a:t> apartment.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the tactical team included the cook county state's attorneys office, </a:t>
            </a:r>
            <a:r>
              <a:rPr lang="en-US" dirty="0" err="1"/>
              <a:t>chicago</a:t>
            </a:r>
            <a:r>
              <a:rPr lang="en-US" dirty="0"/>
              <a:t> police, and the </a:t>
            </a:r>
            <a:r>
              <a:rPr lang="en-US" dirty="0" err="1"/>
              <a:t>fbi</a:t>
            </a: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During the raid, mark </a:t>
            </a:r>
            <a:r>
              <a:rPr lang="en-US" dirty="0" err="1"/>
              <a:t>clark</a:t>
            </a:r>
            <a:r>
              <a:rPr lang="en-US" dirty="0"/>
              <a:t>, a fellow panther and </a:t>
            </a:r>
            <a:r>
              <a:rPr lang="en-US" dirty="0" err="1"/>
              <a:t>fred</a:t>
            </a:r>
            <a:r>
              <a:rPr lang="en-US" dirty="0"/>
              <a:t> </a:t>
            </a:r>
            <a:r>
              <a:rPr lang="en-US" dirty="0" err="1"/>
              <a:t>hampton</a:t>
            </a:r>
            <a:r>
              <a:rPr lang="en-US" dirty="0"/>
              <a:t> were killed and several others were injured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Fred was 21 years old. </a:t>
            </a:r>
          </a:p>
          <a:p>
            <a:pPr marL="0" indent="0">
              <a:lnSpc>
                <a:spcPct val="110000"/>
              </a:lnSpc>
              <a:buNone/>
            </a:pP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F30079A-854A-43AA-ACD7-5ABC5725D1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90" r="5777" b="-2"/>
          <a:stretch/>
        </p:blipFill>
        <p:spPr>
          <a:xfrm>
            <a:off x="6094410" y="10"/>
            <a:ext cx="5310189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093316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09D56-77A6-43F3-B0AF-CE6BCC1F8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1833" y="50012"/>
            <a:ext cx="5769881" cy="1151965"/>
          </a:xfrm>
        </p:spPr>
        <p:txBody>
          <a:bodyPr>
            <a:normAutofit/>
          </a:bodyPr>
          <a:lstStyle/>
          <a:p>
            <a:r>
              <a:rPr lang="en-US" dirty="0"/>
              <a:t>The aftermath</a:t>
            </a:r>
          </a:p>
        </p:txBody>
      </p:sp>
      <p:pic>
        <p:nvPicPr>
          <p:cNvPr id="4" name="Picture 4" descr="A picture containing text, booth, person, building&#10;&#10;Description automatically generated">
            <a:extLst>
              <a:ext uri="{FF2B5EF4-FFF2-40B4-BE49-F238E27FC236}">
                <a16:creationId xmlns:a16="http://schemas.microsoft.com/office/drawing/2014/main" id="{2FF9E531-BCE1-41EA-81D8-5570704CD7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4083"/>
          <a:stretch/>
        </p:blipFill>
        <p:spPr>
          <a:xfrm>
            <a:off x="404226" y="10"/>
            <a:ext cx="4443984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37B55-71F2-4FC9-8BBA-F2E575D152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29617" y="1413722"/>
            <a:ext cx="6646784" cy="428585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ea typeface="+mn-lt"/>
                <a:cs typeface="+mn-lt"/>
              </a:rPr>
              <a:t> A civil lawsuit was filed on behalf of the survivors and the relatives of Hampton and Clark.</a:t>
            </a:r>
            <a:endParaRPr lang="en-US"/>
          </a:p>
          <a:p>
            <a:pPr>
              <a:lnSpc>
                <a:spcPct val="110000"/>
              </a:lnSpc>
            </a:pPr>
            <a:endParaRPr lang="en-US" sz="1800" dirty="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en-US" sz="1800" dirty="0">
                <a:ea typeface="+mn-lt"/>
                <a:cs typeface="+mn-lt"/>
              </a:rPr>
              <a:t>in 1982 a settlement of </a:t>
            </a:r>
            <a:r>
              <a:rPr lang="en-US" sz="1800" dirty="0">
                <a:solidFill>
                  <a:srgbClr val="FF0000"/>
                </a:solidFill>
                <a:ea typeface="+mn-lt"/>
                <a:cs typeface="+mn-lt"/>
              </a:rPr>
              <a:t>$1.85 million</a:t>
            </a:r>
            <a:r>
              <a:rPr lang="en-US" sz="1800" dirty="0">
                <a:ea typeface="+mn-lt"/>
                <a:cs typeface="+mn-lt"/>
              </a:rPr>
              <a:t> was reached. </a:t>
            </a:r>
          </a:p>
          <a:p>
            <a:pPr>
              <a:lnSpc>
                <a:spcPct val="110000"/>
              </a:lnSpc>
            </a:pPr>
            <a:endParaRPr lang="en-US" sz="1800" dirty="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en-US" sz="1800" dirty="0">
                <a:ea typeface="+mn-lt"/>
                <a:cs typeface="+mn-lt"/>
              </a:rPr>
              <a:t>the City of Chicago, Cook County, and the federal government each paid one-third to a group of nine plaintiffs. </a:t>
            </a:r>
          </a:p>
          <a:p>
            <a:pPr>
              <a:lnSpc>
                <a:spcPct val="110000"/>
              </a:lnSpc>
            </a:pPr>
            <a:endParaRPr lang="en-US" sz="1800" dirty="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en-US" dirty="0">
                <a:ea typeface="+mn-lt"/>
                <a:cs typeface="+mn-lt"/>
              </a:rPr>
              <a:t>Given revelations about the illegal COINTELPRO program and documents associated with the killings, many scholars now consider Hampton's death an assassination under the FBI's initiative.</a:t>
            </a:r>
            <a:endParaRPr lang="en-US" baseline="30000" dirty="0"/>
          </a:p>
          <a:p>
            <a:pPr>
              <a:lnSpc>
                <a:spcPct val="110000"/>
              </a:lnSpc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931237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9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7458151-6535-4712-9D31-5BFEBD22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8F956D1-3AF5-47E1-BF12-D331E34A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4A5A7DD1-718C-42BE-9B90-4D960E22E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851F7-F11D-4C1B-BD19-C9F81CACD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78" y="596887"/>
            <a:ext cx="4075042" cy="32419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err="1"/>
              <a:t>i</a:t>
            </a:r>
            <a:r>
              <a:rPr lang="en-US" sz="4400" dirty="0"/>
              <a:t> am a revolutionary!</a:t>
            </a: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E02FF1-20BC-4306-B0FB-AE6D71D73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9A8C427-1B47-42B2-9206-1F34BE757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864909-0F48-48BD-B525-B293738D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13BC91D7-1D3C-4872-BF72-D539D81D3AFB}"/>
              </a:ext>
            </a:extLst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321367" y="1110469"/>
            <a:ext cx="6174771" cy="46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16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2859E-3591-4461-AA71-1ABFB0D21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09728-FF8C-42E4-936A-0C993F6F8E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In the video, </a:t>
            </a:r>
            <a:r>
              <a:rPr lang="en-US" sz="2400" dirty="0" err="1"/>
              <a:t>hampton</a:t>
            </a:r>
            <a:r>
              <a:rPr lang="en-US" sz="2400" dirty="0"/>
              <a:t> talks about fighting fire with water and talks about people of all races joining together for this cause. </a:t>
            </a:r>
            <a:endParaRPr lang="en-US"/>
          </a:p>
          <a:p>
            <a:r>
              <a:rPr lang="en-US" sz="2400" dirty="0"/>
              <a:t>He also worked with several different gangs to create an alliance among them to create social change.</a:t>
            </a:r>
            <a:endParaRPr lang="en-US"/>
          </a:p>
          <a:p>
            <a:endParaRPr lang="en-US" sz="2400" dirty="0"/>
          </a:p>
          <a:p>
            <a:r>
              <a:rPr lang="en-US" sz="2400" dirty="0"/>
              <a:t>Why do you think he was so adamant about bringing people together? </a:t>
            </a:r>
          </a:p>
        </p:txBody>
      </p:sp>
    </p:spTree>
    <p:extLst>
      <p:ext uri="{BB962C8B-B14F-4D97-AF65-F5344CB8AC3E}">
        <p14:creationId xmlns:p14="http://schemas.microsoft.com/office/powerpoint/2010/main" val="2854412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A9E2719-3179-4CB2-9E0D-7403C5056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Freeform 25">
            <a:extLst>
              <a:ext uri="{FF2B5EF4-FFF2-40B4-BE49-F238E27FC236}">
                <a16:creationId xmlns:a16="http://schemas.microsoft.com/office/drawing/2014/main" id="{2FA7B314-1C7F-48F1-A359-A30AD5537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FEA56A-DD53-4B5F-A09A-BF4585AF7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7DFFE4-FB67-48EF-9654-7C043941F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4949172" cy="1151965"/>
          </a:xfrm>
        </p:spPr>
        <p:txBody>
          <a:bodyPr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Which is better? </a:t>
            </a:r>
          </a:p>
        </p:txBody>
      </p:sp>
      <p:pic>
        <p:nvPicPr>
          <p:cNvPr id="4" name="Picture 4" descr="A picture containing nature, sunset&#10;&#10;Description automatically generated">
            <a:extLst>
              <a:ext uri="{FF2B5EF4-FFF2-40B4-BE49-F238E27FC236}">
                <a16:creationId xmlns:a16="http://schemas.microsoft.com/office/drawing/2014/main" id="{B9368227-46B0-459C-BF7C-DBBE2968E1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61"/>
          <a:stretch/>
        </p:blipFill>
        <p:spPr>
          <a:xfrm>
            <a:off x="6320775" y="231418"/>
            <a:ext cx="5142813" cy="2895599"/>
          </a:xfrm>
          <a:prstGeom prst="rect">
            <a:avLst/>
          </a:prstGeom>
          <a:ln>
            <a:noFill/>
          </a:ln>
        </p:spPr>
      </p:pic>
      <p:pic>
        <p:nvPicPr>
          <p:cNvPr id="5" name="Picture 5" descr="A picture containing sunset, nature, mountain, outdoor&#10;&#10;Description automatically generated">
            <a:extLst>
              <a:ext uri="{FF2B5EF4-FFF2-40B4-BE49-F238E27FC236}">
                <a16:creationId xmlns:a16="http://schemas.microsoft.com/office/drawing/2014/main" id="{744A3BBF-9F59-482E-BBBF-34B3984C08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69" b="3"/>
          <a:stretch/>
        </p:blipFill>
        <p:spPr>
          <a:xfrm>
            <a:off x="6320775" y="3250087"/>
            <a:ext cx="5142813" cy="2887676"/>
          </a:xfrm>
          <a:prstGeom prst="rect">
            <a:avLst/>
          </a:prstGeom>
          <a:ln>
            <a:noFill/>
          </a:ln>
        </p:spPr>
      </p:pic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884233E2-23D0-473D-A0A1-2D9DFB143DE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84371443"/>
              </p:ext>
            </p:extLst>
          </p:nvPr>
        </p:nvGraphicFramePr>
        <p:xfrm>
          <a:off x="685802" y="2063396"/>
          <a:ext cx="4949172" cy="3680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556032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2054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057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9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3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065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67" name="Picture 2066">
            <a:extLst>
              <a:ext uri="{FF2B5EF4-FFF2-40B4-BE49-F238E27FC236}">
                <a16:creationId xmlns:a16="http://schemas.microsoft.com/office/drawing/2014/main" id="{47458151-6535-4712-9D31-5BFEBD22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069" name="Rectangle 2068">
            <a:extLst>
              <a:ext uri="{FF2B5EF4-FFF2-40B4-BE49-F238E27FC236}">
                <a16:creationId xmlns:a16="http://schemas.microsoft.com/office/drawing/2014/main" id="{28F956D1-3AF5-47E1-BF12-D331E34A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1" name="Freeform 5">
            <a:extLst>
              <a:ext uri="{FF2B5EF4-FFF2-40B4-BE49-F238E27FC236}">
                <a16:creationId xmlns:a16="http://schemas.microsoft.com/office/drawing/2014/main" id="{4A5A7DD1-718C-42BE-9B90-4D960E22E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A9A98-AC09-45DE-9101-C8DFB9139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100"/>
              <a:t>Teacher Feedback</a:t>
            </a:r>
          </a:p>
        </p:txBody>
      </p:sp>
      <p:sp>
        <p:nvSpPr>
          <p:cNvPr id="2073" name="Rectangle 2072">
            <a:extLst>
              <a:ext uri="{FF2B5EF4-FFF2-40B4-BE49-F238E27FC236}">
                <a16:creationId xmlns:a16="http://schemas.microsoft.com/office/drawing/2014/main" id="{9DE02FF1-20BC-4306-B0FB-AE6D71D73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75" name="Rectangle 2074">
            <a:extLst>
              <a:ext uri="{FF2B5EF4-FFF2-40B4-BE49-F238E27FC236}">
                <a16:creationId xmlns:a16="http://schemas.microsoft.com/office/drawing/2014/main" id="{89A8C427-1B47-42B2-9206-1F34BE757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77" name="Rectangle 2076">
            <a:extLst>
              <a:ext uri="{FF2B5EF4-FFF2-40B4-BE49-F238E27FC236}">
                <a16:creationId xmlns:a16="http://schemas.microsoft.com/office/drawing/2014/main" id="{C9864909-0F48-48BD-B525-B293738D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QRCode for HRDE Advisory Lesson Feedback Survey">
            <a:extLst>
              <a:ext uri="{FF2B5EF4-FFF2-40B4-BE49-F238E27FC236}">
                <a16:creationId xmlns:a16="http://schemas.microsoft.com/office/drawing/2014/main" id="{BD98CD92-014F-48A8-26A3-62B4A3A04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7424" y="684680"/>
            <a:ext cx="5482657" cy="548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086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1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9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9EACA9E-8906-4196-8BD2-641FB35B7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518D124B-418D-44DE-BA73-90C617190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36666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DF650842-BA14-4137-95A6-2F419707C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904" y="0"/>
            <a:ext cx="5308097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E2B160-E104-4B3A-B95B-F09C131D5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39" y="1304458"/>
            <a:ext cx="4333118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000"/>
              <a:t>Human Relations, Diversity &amp; Equity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9A657C2-966C-477E-A494-B7C32AF3D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162" y="0"/>
            <a:ext cx="5255022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029E0A2-B8BF-4890-8C82-51F2C06C4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163" y="5762147"/>
            <a:ext cx="5266944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00D4AC3-9039-4677-98C7-8034ED12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2" y="450792"/>
            <a:ext cx="5634294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F152E8-5198-A598-EE1A-B3458A1F58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9" r="-1" b="2981"/>
          <a:stretch/>
        </p:blipFill>
        <p:spPr>
          <a:xfrm>
            <a:off x="6336120" y="684680"/>
            <a:ext cx="5160018" cy="548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C91B5-9509-41F9-BAC9-F7A9222FE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en-US" dirty="0"/>
              <a:t>Would you rather...</a:t>
            </a: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E1D1F742-6619-4F72-8C9D-20F80D91B35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06500052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8983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030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034" name="Rectangle 1033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5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4ED2C424-5870-46BF-B77E-0C113783B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44B75501-2C4C-44D8-A541-FA33D7EF1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in on mode of expression">
            <a:extLst>
              <a:ext uri="{FF2B5EF4-FFF2-40B4-BE49-F238E27FC236}">
                <a16:creationId xmlns:a16="http://schemas.microsoft.com/office/drawing/2014/main" id="{8793041C-83F2-5004-64EB-A72E1E16A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2566" y="643467"/>
            <a:ext cx="964686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218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F4FCE-8113-4BBB-ACD0-82087E51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A75D0796-5A4A-4D79-8F6A-0ABD57903127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5119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5F142-BAF0-43A8-AA48-170E83A08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412" y="299278"/>
            <a:ext cx="6705401" cy="1483269"/>
          </a:xfrm>
        </p:spPr>
        <p:txBody>
          <a:bodyPr>
            <a:normAutofit/>
          </a:bodyPr>
          <a:lstStyle/>
          <a:p>
            <a:r>
              <a:rPr lang="en-US" sz="3800" dirty="0">
                <a:ea typeface="+mj-lt"/>
                <a:cs typeface="+mj-lt"/>
              </a:rPr>
              <a:t>FREDERICK ALLEN HAMPTON</a:t>
            </a:r>
            <a:br>
              <a:rPr lang="en-US" sz="3800" dirty="0">
                <a:ea typeface="+mj-lt"/>
                <a:cs typeface="+mj-lt"/>
              </a:rPr>
            </a:br>
            <a:r>
              <a:rPr lang="en-US" sz="3800" dirty="0">
                <a:ea typeface="+mj-lt"/>
                <a:cs typeface="+mj-lt"/>
              </a:rPr>
              <a:t>early life</a:t>
            </a:r>
            <a:endParaRPr lang="en-US" sz="3800" dirty="0"/>
          </a:p>
        </p:txBody>
      </p:sp>
      <p:pic>
        <p:nvPicPr>
          <p:cNvPr id="4" name="Picture 4" descr="A portrait of a person&#10;&#10;Description automatically generated">
            <a:extLst>
              <a:ext uri="{FF2B5EF4-FFF2-40B4-BE49-F238E27FC236}">
                <a16:creationId xmlns:a16="http://schemas.microsoft.com/office/drawing/2014/main" id="{A643EE23-7CCB-4788-8F62-AF539FFCE7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287" r="-2" b="10675"/>
          <a:stretch/>
        </p:blipFill>
        <p:spPr>
          <a:xfrm>
            <a:off x="404226" y="10"/>
            <a:ext cx="3840480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3D280-2735-4E25-A14B-406DDA24CB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68775" y="1634066"/>
            <a:ext cx="6855646" cy="385095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ea typeface="+mn-lt"/>
                <a:cs typeface="+mn-lt"/>
              </a:rPr>
              <a:t>Fred Hampton grew up in the greater </a:t>
            </a:r>
            <a:r>
              <a:rPr lang="en-US" dirty="0" err="1">
                <a:ea typeface="+mn-lt"/>
                <a:cs typeface="+mn-lt"/>
              </a:rPr>
              <a:t>chicagoland</a:t>
            </a:r>
            <a:r>
              <a:rPr lang="en-US" dirty="0">
                <a:ea typeface="+mn-lt"/>
                <a:cs typeface="+mn-lt"/>
              </a:rPr>
              <a:t> area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He was an honors student and an athlete. </a:t>
            </a:r>
            <a:endParaRPr lang="en-US" dirty="0"/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Fred had dreams of playing center field for the new </a:t>
            </a:r>
            <a:r>
              <a:rPr lang="en-US" dirty="0" err="1">
                <a:ea typeface="+mn-lt"/>
                <a:cs typeface="+mn-lt"/>
              </a:rPr>
              <a:t>york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yankees</a:t>
            </a:r>
            <a:r>
              <a:rPr lang="en-US" dirty="0">
                <a:ea typeface="+mn-lt"/>
                <a:cs typeface="+mn-lt"/>
              </a:rPr>
              <a:t>, or becoming a lawyer.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He had a lot of exposure to police brutality in the black community, as it was a part of the everyday fabric of his life.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22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76F0-5365-4430-82D4-CC179A857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97" y="244061"/>
            <a:ext cx="6397155" cy="1151965"/>
          </a:xfrm>
        </p:spPr>
        <p:txBody>
          <a:bodyPr>
            <a:normAutofit/>
          </a:bodyPr>
          <a:lstStyle/>
          <a:p>
            <a:r>
              <a:rPr lang="en-US"/>
              <a:t>Activism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F8D4F-F0A6-4FB0-8ACB-CA6E6E4EA4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8235" y="1391728"/>
            <a:ext cx="7059765" cy="416117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600" dirty="0"/>
              <a:t>Fred Hampton was known as a black  activist &amp; revolutionary socialist</a:t>
            </a:r>
          </a:p>
          <a:p>
            <a:pPr>
              <a:lnSpc>
                <a:spcPct val="110000"/>
              </a:lnSpc>
            </a:pP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dirty="0"/>
              <a:t>He became well-known  </a:t>
            </a:r>
            <a:r>
              <a:rPr lang="en-US" sz="1600" dirty="0">
                <a:ea typeface="+mn-lt"/>
                <a:cs typeface="+mn-lt"/>
              </a:rPr>
              <a:t>in </a:t>
            </a:r>
            <a:r>
              <a:rPr lang="en-US" sz="1600" dirty="0" err="1">
                <a:ea typeface="+mn-lt"/>
                <a:cs typeface="+mn-lt"/>
              </a:rPr>
              <a:t>chicago</a:t>
            </a:r>
            <a:r>
              <a:rPr lang="en-US" sz="1600" dirty="0">
                <a:ea typeface="+mn-lt"/>
                <a:cs typeface="+mn-lt"/>
              </a:rPr>
              <a:t> as chairman of the </a:t>
            </a:r>
            <a:r>
              <a:rPr lang="en-US" sz="1600" dirty="0" err="1">
                <a:ea typeface="+mn-lt"/>
                <a:cs typeface="+mn-lt"/>
              </a:rPr>
              <a:t>illinois</a:t>
            </a:r>
            <a:r>
              <a:rPr lang="en-US" sz="1600" dirty="0">
                <a:ea typeface="+mn-lt"/>
                <a:cs typeface="+mn-lt"/>
              </a:rPr>
              <a:t> chapter of the black panther party (BPP), and deputy chairman of the national BPP</a:t>
            </a:r>
          </a:p>
          <a:p>
            <a:pPr>
              <a:lnSpc>
                <a:spcPct val="110000"/>
              </a:lnSpc>
            </a:pPr>
            <a:endParaRPr lang="en-US" sz="1600" dirty="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en-US" sz="1600" dirty="0">
                <a:ea typeface="+mn-lt"/>
                <a:cs typeface="+mn-lt"/>
              </a:rPr>
              <a:t>Fred founded the rainbow coalition, a prominent multicultural political organization that initially included the Black Panthers, young patriots, and the Young Lords. </a:t>
            </a:r>
          </a:p>
          <a:p>
            <a:pPr>
              <a:lnSpc>
                <a:spcPct val="110000"/>
              </a:lnSpc>
            </a:pPr>
            <a:endParaRPr lang="en-US" sz="1600" dirty="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en-US" sz="1600" dirty="0">
                <a:ea typeface="+mn-lt"/>
                <a:cs typeface="+mn-lt"/>
              </a:rPr>
              <a:t>He also created an alliance among major Chicago street gangs to help end infighting and work towards social change.</a:t>
            </a:r>
            <a:endParaRPr lang="en-US" sz="1600" dirty="0"/>
          </a:p>
        </p:txBody>
      </p:sp>
      <p:pic>
        <p:nvPicPr>
          <p:cNvPr id="4" name="Picture 4" descr="A person speaking into a microphone&#10;&#10;Description automatically generated">
            <a:extLst>
              <a:ext uri="{FF2B5EF4-FFF2-40B4-BE49-F238E27FC236}">
                <a16:creationId xmlns:a16="http://schemas.microsoft.com/office/drawing/2014/main" id="{02F87C1F-29D6-4A7E-89E7-0143FE92C2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50" r="19980"/>
          <a:stretch/>
        </p:blipFill>
        <p:spPr>
          <a:xfrm>
            <a:off x="7568124" y="676032"/>
            <a:ext cx="3836475" cy="4400875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422530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C1CD6AA-C6A5-4977-A468-8B03371D1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46000">
                <a:schemeClr val="accent6">
                  <a:lumMod val="89000"/>
                </a:schemeClr>
              </a:gs>
              <a:gs pos="81000">
                <a:srgbClr val="231F2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C227DF-242C-4EA6-BA95-0A8555F21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>
                <a:solidFill>
                  <a:schemeClr val="tx1">
                    <a:lumMod val="85000"/>
                    <a:lumOff val="15000"/>
                  </a:schemeClr>
                </a:solidFill>
              </a:rPr>
              <a:t>Time to 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63C49-52CD-40B4-BA11-01D02EA6FE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Fred Hampton did a lot of work in the Chicago community to bring peace and justice for marginalized people, during the civil rights movement. 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Why do you think we don't learn about Fred Hampton in history class? 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457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4183D-1AD9-4050-98C1-613892731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403" y="144670"/>
            <a:ext cx="4903454" cy="1151965"/>
          </a:xfrm>
        </p:spPr>
        <p:txBody>
          <a:bodyPr>
            <a:normAutofit fontScale="90000"/>
          </a:bodyPr>
          <a:lstStyle/>
          <a:p>
            <a:r>
              <a:rPr lang="en-US" sz="5000" dirty="0"/>
              <a:t>A radical threat?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C9F354C-5D80-49FD-9A6E-1C61F69DC8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17153"/>
          <a:stretch/>
        </p:blipFill>
        <p:spPr>
          <a:xfrm>
            <a:off x="404226" y="10"/>
            <a:ext cx="5312664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19785-2107-4379-951E-68C03699FD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74089" y="1177603"/>
            <a:ext cx="5306158" cy="4124411"/>
          </a:xfrm>
        </p:spPr>
        <p:txBody>
          <a:bodyPr>
            <a:normAutofit/>
          </a:bodyPr>
          <a:lstStyle/>
          <a:p>
            <a:r>
              <a:rPr lang="en-US" dirty="0"/>
              <a:t>at just 19 years old, Fred Hampton was identified by the FBI as a </a:t>
            </a:r>
            <a:r>
              <a:rPr lang="en-US" dirty="0">
                <a:solidFill>
                  <a:srgbClr val="FF0000"/>
                </a:solidFill>
              </a:rPr>
              <a:t>radical threat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The FBI tried to destroy his activities in Chicago by giving disinformation to black progressive groups . 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They even placed a counterintelligence operative in the local black panthers. </a:t>
            </a:r>
          </a:p>
        </p:txBody>
      </p:sp>
    </p:spTree>
    <p:extLst>
      <p:ext uri="{BB962C8B-B14F-4D97-AF65-F5344CB8AC3E}">
        <p14:creationId xmlns:p14="http://schemas.microsoft.com/office/powerpoint/2010/main" val="95144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C1CD6AA-C6A5-4977-A468-8B03371D1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46000">
                <a:schemeClr val="accent6">
                  <a:lumMod val="89000"/>
                </a:schemeClr>
              </a:gs>
              <a:gs pos="81000">
                <a:srgbClr val="231F2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C227DF-242C-4EA6-BA95-0A8555F21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>
                <a:solidFill>
                  <a:schemeClr val="tx1">
                    <a:lumMod val="85000"/>
                    <a:lumOff val="15000"/>
                  </a:schemeClr>
                </a:solidFill>
              </a:rPr>
              <a:t>Time to 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63C49-52CD-40B4-BA11-01D02EA6FE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Fred Hampton was identified by the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fbi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as a radical threat for his activism. 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DO YOU THINK HAMPTON SHOULD HAVE BEEN LABELED A THREAT? 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Have you ever been negatively labeled unfairly? </a:t>
            </a:r>
          </a:p>
          <a:p>
            <a:pPr marL="0" indent="0">
              <a:buNone/>
            </a:pPr>
            <a:endParaRPr lang="en-US" sz="18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632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28</TotalTime>
  <Words>828</Words>
  <Application>Microsoft Office PowerPoint</Application>
  <PresentationFormat>Widescreen</PresentationFormat>
  <Paragraphs>106</Paragraphs>
  <Slides>16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Impact</vt:lpstr>
      <vt:lpstr>Main Event</vt:lpstr>
      <vt:lpstr>Why don't we learn about Fred Hampton? </vt:lpstr>
      <vt:lpstr>Would you rather...</vt:lpstr>
      <vt:lpstr>PowerPoint Presentation</vt:lpstr>
      <vt:lpstr>objectives</vt:lpstr>
      <vt:lpstr>FREDERICK ALLEN HAMPTON early life</vt:lpstr>
      <vt:lpstr>Activism</vt:lpstr>
      <vt:lpstr>Time to share</vt:lpstr>
      <vt:lpstr>A radical threat?</vt:lpstr>
      <vt:lpstr>Time to share</vt:lpstr>
      <vt:lpstr>His death</vt:lpstr>
      <vt:lpstr>The aftermath</vt:lpstr>
      <vt:lpstr>i am a revolutionary!</vt:lpstr>
      <vt:lpstr>Time to share</vt:lpstr>
      <vt:lpstr>Which is better? </vt:lpstr>
      <vt:lpstr>Teacher Feedback</vt:lpstr>
      <vt:lpstr>Human Relations, Diversity &amp; Equity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Jules Gomez</dc:creator>
  <cp:lastModifiedBy>Gomez, Julie</cp:lastModifiedBy>
  <cp:revision>365</cp:revision>
  <dcterms:created xsi:type="dcterms:W3CDTF">2021-02-05T15:54:54Z</dcterms:created>
  <dcterms:modified xsi:type="dcterms:W3CDTF">2022-07-25T18:21:14Z</dcterms:modified>
</cp:coreProperties>
</file>